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94697" autoAdjust="0"/>
  </p:normalViewPr>
  <p:slideViewPr>
    <p:cSldViewPr>
      <p:cViewPr>
        <p:scale>
          <a:sx n="150" d="100"/>
          <a:sy n="150" d="100"/>
        </p:scale>
        <p:origin x="-312" y="26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E18507-9350-4817-8CA4-EB099DF1581B}" type="datetimeFigureOut">
              <a:rPr kumimoji="1" lang="ja-JP" altLang="en-US" smtClean="0"/>
              <a:pPr/>
              <a:t>2016/9/28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C42CB8A-C244-4F33-8F08-125BD13BF93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EE18507-9350-4817-8CA4-EB099DF1581B}" type="datetimeFigureOut">
              <a:rPr kumimoji="1" lang="ja-JP" altLang="en-US" smtClean="0"/>
              <a:pPr/>
              <a:t>2016/9/28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42CB8A-C244-4F33-8F08-125BD13BF93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ncbi.nlm.nih.gov/pubmed/24140021" TargetMode="External"/><Relationship Id="rId4" Type="http://schemas.openxmlformats.org/officeDocument/2006/relationships/hyperlink" Target="http://www.ncbi.nlm.nih.gov/pubmed/2374697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img_main.jpg"/>
          <p:cNvPicPr>
            <a:picLocks noChangeAspect="1"/>
          </p:cNvPicPr>
          <p:nvPr/>
        </p:nvPicPr>
        <p:blipFill>
          <a:blip r:embed="rId2" cstate="print"/>
          <a:stretch>
            <a:fillRect/>
          </a:stretch>
        </p:blipFill>
        <p:spPr>
          <a:xfrm>
            <a:off x="0" y="0"/>
            <a:ext cx="6858000" cy="149087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0"/>
            <a:ext cx="4797152" cy="529340"/>
          </a:xfrm>
          <a:prstGeom prst="rect">
            <a:avLst/>
          </a:prstGeom>
          <a:noFill/>
          <a:ln w="9525">
            <a:noFill/>
            <a:miter lim="800000"/>
            <a:headEnd/>
            <a:tailEnd/>
          </a:ln>
        </p:spPr>
      </p:pic>
      <p:sp>
        <p:nvSpPr>
          <p:cNvPr id="6" name="テキスト ボックス 5"/>
          <p:cNvSpPr txBox="1"/>
          <p:nvPr/>
        </p:nvSpPr>
        <p:spPr>
          <a:xfrm>
            <a:off x="116632" y="539552"/>
            <a:ext cx="3416320" cy="646331"/>
          </a:xfrm>
          <a:prstGeom prst="rect">
            <a:avLst/>
          </a:prstGeom>
          <a:solidFill>
            <a:schemeClr val="tx1"/>
          </a:solidFill>
        </p:spPr>
        <p:txBody>
          <a:bodyPr wrap="none" rtlCol="0">
            <a:spAutoFit/>
          </a:bodyPr>
          <a:lstStyle/>
          <a:p>
            <a:r>
              <a:rPr kumimoji="1" lang="ja-JP" altLang="en-US" sz="3600" dirty="0" smtClean="0">
                <a:solidFill>
                  <a:srgbClr val="CCFF99"/>
                </a:solidFill>
                <a:latin typeface="HGS創英角ｺﾞｼｯｸUB" pitchFamily="50" charset="-128"/>
                <a:ea typeface="HGS創英角ｺﾞｼｯｸUB" pitchFamily="50" charset="-128"/>
              </a:rPr>
              <a:t>研究科セミナー</a:t>
            </a:r>
            <a:endParaRPr kumimoji="1" lang="ja-JP" altLang="en-US" sz="3600" dirty="0">
              <a:solidFill>
                <a:srgbClr val="CCFF99"/>
              </a:solidFill>
              <a:latin typeface="HGS創英角ｺﾞｼｯｸUB" pitchFamily="50" charset="-128"/>
              <a:ea typeface="HGS創英角ｺﾞｼｯｸUB" pitchFamily="50" charset="-128"/>
            </a:endParaRPr>
          </a:p>
        </p:txBody>
      </p:sp>
      <p:sp>
        <p:nvSpPr>
          <p:cNvPr id="7" name="テキスト ボックス 6"/>
          <p:cNvSpPr txBox="1"/>
          <p:nvPr/>
        </p:nvSpPr>
        <p:spPr>
          <a:xfrm>
            <a:off x="174030" y="1763688"/>
            <a:ext cx="6552728" cy="461665"/>
          </a:xfrm>
          <a:prstGeom prst="rect">
            <a:avLst/>
          </a:prstGeom>
          <a:noFill/>
        </p:spPr>
        <p:txBody>
          <a:bodyPr wrap="square" rtlCol="0">
            <a:spAutoFit/>
          </a:bodyPr>
          <a:lstStyle/>
          <a:p>
            <a:pPr algn="ctr"/>
            <a:r>
              <a:rPr lang="en-US" altLang="ja-JP" sz="2400" b="1" dirty="0"/>
              <a:t>"Bone" and "Marrow": neighbors or family</a:t>
            </a:r>
            <a:r>
              <a:rPr lang="en-US" altLang="ja-JP" sz="2400" b="1" dirty="0" smtClean="0"/>
              <a:t>?</a:t>
            </a:r>
            <a:endParaRPr lang="ja-JP" altLang="ja-JP" sz="2400" b="1" dirty="0"/>
          </a:p>
        </p:txBody>
      </p:sp>
      <p:sp>
        <p:nvSpPr>
          <p:cNvPr id="8" name="テキスト ボックス 7"/>
          <p:cNvSpPr txBox="1"/>
          <p:nvPr/>
        </p:nvSpPr>
        <p:spPr>
          <a:xfrm>
            <a:off x="393144" y="2411760"/>
            <a:ext cx="6464855" cy="1692771"/>
          </a:xfrm>
          <a:prstGeom prst="rect">
            <a:avLst/>
          </a:prstGeom>
          <a:noFill/>
        </p:spPr>
        <p:txBody>
          <a:bodyPr wrap="square" rtlCol="0">
            <a:spAutoFit/>
          </a:bodyPr>
          <a:lstStyle/>
          <a:p>
            <a:r>
              <a:rPr lang="ja-JP" altLang="en-US" sz="2200" b="1" dirty="0" smtClean="0">
                <a:latin typeface="ＭＳ ゴシック" panose="020B0609070205080204" pitchFamily="49" charset="-128"/>
                <a:ea typeface="ＭＳ ゴシック" panose="020B0609070205080204" pitchFamily="49" charset="-128"/>
              </a:rPr>
              <a:t>講師：</a:t>
            </a:r>
            <a:r>
              <a:rPr lang="ja-JP" altLang="ja-JP" sz="2200" b="1" dirty="0" smtClean="0">
                <a:latin typeface="+mn-ea"/>
              </a:rPr>
              <a:t>片山</a:t>
            </a:r>
            <a:r>
              <a:rPr lang="ja-JP" altLang="ja-JP" sz="2200" b="1" dirty="0">
                <a:latin typeface="+mn-ea"/>
              </a:rPr>
              <a:t>　</a:t>
            </a:r>
            <a:r>
              <a:rPr lang="ja-JP" altLang="ja-JP" sz="2200" b="1" dirty="0" smtClean="0">
                <a:latin typeface="+mn-ea"/>
              </a:rPr>
              <a:t>義雄</a:t>
            </a:r>
            <a:r>
              <a:rPr lang="ja-JP" altLang="en-US" sz="2200" b="1" dirty="0">
                <a:latin typeface="ＭＳ ゴシック" panose="020B0609070205080204" pitchFamily="49" charset="-128"/>
                <a:ea typeface="ＭＳ ゴシック" panose="020B0609070205080204" pitchFamily="49" charset="-128"/>
              </a:rPr>
              <a:t> </a:t>
            </a:r>
            <a:r>
              <a:rPr lang="ja-JP" altLang="en-US" sz="2200" b="1" dirty="0" smtClean="0">
                <a:latin typeface="ＭＳ ゴシック" panose="020B0609070205080204" pitchFamily="49" charset="-128"/>
                <a:ea typeface="ＭＳ ゴシック" panose="020B0609070205080204" pitchFamily="49" charset="-128"/>
              </a:rPr>
              <a:t>博士（</a:t>
            </a:r>
            <a:r>
              <a:rPr lang="en-US" altLang="ja-JP" sz="2400" dirty="0"/>
              <a:t>Dr. Yoshio </a:t>
            </a:r>
            <a:r>
              <a:rPr lang="en-US" altLang="ja-JP" sz="2400" dirty="0" smtClean="0"/>
              <a:t>Katayama</a:t>
            </a:r>
            <a:r>
              <a:rPr lang="ja-JP" altLang="en-US" sz="2400" dirty="0" smtClean="0"/>
              <a:t>）</a:t>
            </a:r>
            <a:endParaRPr lang="en-US" altLang="ja-JP" sz="2200" b="1" dirty="0" smtClean="0">
              <a:latin typeface="ＭＳ ゴシック" panose="020B0609070205080204" pitchFamily="49" charset="-128"/>
              <a:ea typeface="ＭＳ ゴシック" panose="020B0609070205080204" pitchFamily="49" charset="-128"/>
            </a:endParaRPr>
          </a:p>
          <a:p>
            <a:pPr>
              <a:lnSpc>
                <a:spcPts val="2400"/>
              </a:lnSpc>
            </a:pPr>
            <a:r>
              <a:rPr lang="ja-JP" altLang="en-US" sz="2200" b="1" dirty="0" smtClean="0">
                <a:latin typeface="+mn-ea"/>
              </a:rPr>
              <a:t>　　      </a:t>
            </a:r>
            <a:r>
              <a:rPr lang="ja-JP" altLang="ja-JP" sz="2200" b="1" dirty="0" smtClean="0"/>
              <a:t>神戸</a:t>
            </a:r>
            <a:r>
              <a:rPr lang="ja-JP" altLang="ja-JP" sz="2200" b="1" dirty="0"/>
              <a:t>大学医学部附属病院血液内科　</a:t>
            </a:r>
            <a:r>
              <a:rPr lang="ja-JP" altLang="ja-JP" sz="2200" b="1" dirty="0" smtClean="0"/>
              <a:t>講師</a:t>
            </a:r>
            <a:endParaRPr lang="en-US" altLang="ja-JP" sz="2200" b="1" dirty="0" smtClean="0"/>
          </a:p>
          <a:p>
            <a:pPr>
              <a:lnSpc>
                <a:spcPts val="2400"/>
              </a:lnSpc>
            </a:pPr>
            <a:r>
              <a:rPr lang="ja-JP" altLang="en-US" sz="2400" dirty="0" smtClean="0"/>
              <a:t>　　　　 </a:t>
            </a:r>
            <a:r>
              <a:rPr lang="en-US" altLang="ja-JP" sz="2400" dirty="0" smtClean="0"/>
              <a:t>(Junior </a:t>
            </a:r>
            <a:r>
              <a:rPr lang="en-US" altLang="ja-JP" sz="2400" dirty="0"/>
              <a:t>Associate </a:t>
            </a:r>
            <a:r>
              <a:rPr lang="en-US" altLang="ja-JP" sz="2400" dirty="0" smtClean="0"/>
              <a:t>Professor, Hematology</a:t>
            </a:r>
            <a:r>
              <a:rPr lang="en-US" altLang="ja-JP" sz="2400" dirty="0"/>
              <a:t>, </a:t>
            </a:r>
            <a:r>
              <a:rPr lang="en-US" altLang="ja-JP" sz="2400" dirty="0" smtClean="0"/>
              <a:t>       </a:t>
            </a:r>
          </a:p>
          <a:p>
            <a:pPr>
              <a:lnSpc>
                <a:spcPts val="2400"/>
              </a:lnSpc>
            </a:pPr>
            <a:r>
              <a:rPr lang="en-US" altLang="ja-JP" sz="2400" dirty="0" smtClean="0"/>
              <a:t>              Kobe </a:t>
            </a:r>
            <a:r>
              <a:rPr lang="en-US" altLang="ja-JP" sz="2400" dirty="0"/>
              <a:t>University </a:t>
            </a:r>
            <a:r>
              <a:rPr lang="en-US" altLang="ja-JP" sz="2400" dirty="0" smtClean="0"/>
              <a:t>Hospital)</a:t>
            </a:r>
            <a:endParaRPr lang="en-US" altLang="ja-JP" sz="2200" b="1" dirty="0"/>
          </a:p>
          <a:p>
            <a:pPr>
              <a:lnSpc>
                <a:spcPts val="2400"/>
              </a:lnSpc>
            </a:pPr>
            <a:endParaRPr lang="ja-JP" altLang="ja-JP" sz="2200" b="1" dirty="0"/>
          </a:p>
        </p:txBody>
      </p:sp>
      <p:sp>
        <p:nvSpPr>
          <p:cNvPr id="9" name="テキスト ボックス 8"/>
          <p:cNvSpPr txBox="1"/>
          <p:nvPr/>
        </p:nvSpPr>
        <p:spPr>
          <a:xfrm>
            <a:off x="152636" y="5023207"/>
            <a:ext cx="6552728" cy="3539430"/>
          </a:xfrm>
          <a:prstGeom prst="rect">
            <a:avLst/>
          </a:prstGeom>
          <a:noFill/>
          <a:ln>
            <a:solidFill>
              <a:schemeClr val="bg1">
                <a:lumMod val="50000"/>
              </a:schemeClr>
            </a:solidFill>
          </a:ln>
        </p:spPr>
        <p:txBody>
          <a:bodyPr wrap="square" rtlCol="0">
            <a:spAutoFit/>
          </a:bodyPr>
          <a:lstStyle/>
          <a:p>
            <a:pPr algn="ctr"/>
            <a:r>
              <a:rPr lang="ja-JP" altLang="ja-JP" sz="1600" b="1" u="sng" dirty="0" smtClean="0"/>
              <a:t>要旨</a:t>
            </a:r>
            <a:endParaRPr lang="en-US" altLang="ja-JP" sz="1600" b="1" u="sng" dirty="0" smtClean="0"/>
          </a:p>
          <a:p>
            <a:pPr algn="ctr"/>
            <a:endParaRPr lang="en-US" altLang="ja-JP" sz="1600" b="1" u="sng" dirty="0" smtClean="0"/>
          </a:p>
          <a:p>
            <a:r>
              <a:rPr lang="ja-JP" altLang="en-US" sz="1600" dirty="0" smtClean="0"/>
              <a:t>　</a:t>
            </a:r>
            <a:r>
              <a:rPr lang="ja-JP" altLang="ja-JP" sz="1600" dirty="0"/>
              <a:t>臓器連関による機能的ネットワークが近年さかんに研究されるようになってきました。我々はこれまでに、造血システムが脳•神経系や骨代謝などによる制御を受けて恒常性を保っていることを報告してきました（</a:t>
            </a:r>
            <a:r>
              <a:rPr lang="en-US" altLang="ja-JP" sz="1600" dirty="0"/>
              <a:t>ref. 1-4</a:t>
            </a:r>
            <a:r>
              <a:rPr lang="ja-JP" altLang="ja-JP" sz="1600" dirty="0"/>
              <a:t>）。本セミナーでは、このネットワークの一時的歪みの臨床応用例と不可逆的歪みによる疾患発症について紹介することで、「骨」と「髄」の切っても切れない関係をお話したいと思います</a:t>
            </a:r>
            <a:r>
              <a:rPr lang="ja-JP" altLang="ja-JP" sz="1600" dirty="0" smtClean="0"/>
              <a:t>。</a:t>
            </a:r>
            <a:endParaRPr lang="en-US" altLang="ja-JP" sz="1600" dirty="0" smtClean="0"/>
          </a:p>
          <a:p>
            <a:r>
              <a:rPr lang="en-US" altLang="ja-JP" sz="1600" dirty="0" smtClean="0"/>
              <a:t>    Inter-organ </a:t>
            </a:r>
            <a:r>
              <a:rPr lang="en-US" altLang="ja-JP" sz="1600" dirty="0"/>
              <a:t>network is one of the hot topics in the research field. We have reported that homeostatic regulation of hematopoietic system is supported by other organs such as nervous system and bone metabolism (ref. 1-4). In this seminar, I would like to discuss the intimate relationship between “bone” and “marrow” through an introduction of a clinical application of transient deviation and a disease by irreversible deviation of this network. </a:t>
            </a:r>
            <a:endParaRPr lang="en-US" altLang="ja-JP" sz="1600" dirty="0" smtClean="0"/>
          </a:p>
        </p:txBody>
      </p:sp>
      <p:sp>
        <p:nvSpPr>
          <p:cNvPr id="10" name="テキスト ボックス 9"/>
          <p:cNvSpPr txBox="1"/>
          <p:nvPr/>
        </p:nvSpPr>
        <p:spPr>
          <a:xfrm>
            <a:off x="549962" y="4018583"/>
            <a:ext cx="6152155" cy="769441"/>
          </a:xfrm>
          <a:prstGeom prst="rect">
            <a:avLst/>
          </a:prstGeom>
          <a:noFill/>
        </p:spPr>
        <p:txBody>
          <a:bodyPr wrap="square" rtlCol="0">
            <a:spAutoFit/>
          </a:bodyPr>
          <a:lstStyle/>
          <a:p>
            <a:r>
              <a:rPr lang="ja-JP" altLang="en-US" sz="2200" b="1" dirty="0" smtClean="0">
                <a:latin typeface="+mj-ea"/>
                <a:ea typeface="+mj-ea"/>
                <a:cs typeface="Arial" pitchFamily="34" charset="0"/>
              </a:rPr>
              <a:t>日時</a:t>
            </a:r>
            <a:r>
              <a:rPr lang="ja-JP" altLang="en-US" sz="2200" b="1" dirty="0" smtClean="0">
                <a:latin typeface="+mn-ea"/>
                <a:cs typeface="Arial" pitchFamily="34" charset="0"/>
              </a:rPr>
              <a:t>：</a:t>
            </a:r>
            <a:r>
              <a:rPr lang="zh-TW" altLang="en-US" sz="2200" b="1" dirty="0">
                <a:latin typeface="+mn-ea"/>
                <a:cs typeface="Arial" pitchFamily="34" charset="0"/>
              </a:rPr>
              <a:t> </a:t>
            </a:r>
            <a:r>
              <a:rPr lang="en-US" altLang="zh-TW" sz="2200" b="1" dirty="0" smtClean="0">
                <a:latin typeface="ＭＳ Ｐゴシック" panose="020B0600070205080204" pitchFamily="50" charset="-128"/>
                <a:ea typeface="ＭＳ Ｐゴシック" panose="020B0600070205080204" pitchFamily="50" charset="-128"/>
                <a:cs typeface="Arial" pitchFamily="34" charset="0"/>
              </a:rPr>
              <a:t>11</a:t>
            </a:r>
            <a:r>
              <a:rPr lang="zh-TW" altLang="en-US" sz="2200" b="1" dirty="0" smtClean="0">
                <a:latin typeface="ＭＳ Ｐゴシック" pitchFamily="50" charset="-128"/>
                <a:ea typeface="ＭＳ Ｐゴシック" pitchFamily="50" charset="-128"/>
                <a:cs typeface="Arial" pitchFamily="34" charset="0"/>
              </a:rPr>
              <a:t>月</a:t>
            </a:r>
            <a:r>
              <a:rPr lang="en-US" altLang="zh-TW" sz="2200" b="1" dirty="0" smtClean="0">
                <a:latin typeface="ＭＳ Ｐゴシック" pitchFamily="50" charset="-128"/>
                <a:ea typeface="ＭＳ Ｐゴシック" pitchFamily="50" charset="-128"/>
                <a:cs typeface="Arial" pitchFamily="34" charset="0"/>
              </a:rPr>
              <a:t>10</a:t>
            </a:r>
            <a:r>
              <a:rPr lang="zh-TW" altLang="en-US" sz="2200" b="1" dirty="0" smtClean="0">
                <a:latin typeface="ＭＳ Ｐゴシック" pitchFamily="50" charset="-128"/>
                <a:ea typeface="ＭＳ Ｐゴシック" pitchFamily="50" charset="-128"/>
                <a:cs typeface="Arial" pitchFamily="34" charset="0"/>
              </a:rPr>
              <a:t>（</a:t>
            </a:r>
            <a:r>
              <a:rPr lang="ja-JP" altLang="en-US" sz="2200" b="1" dirty="0">
                <a:latin typeface="ＭＳ Ｐゴシック" pitchFamily="50" charset="-128"/>
                <a:ea typeface="ＭＳ Ｐゴシック" pitchFamily="50" charset="-128"/>
                <a:cs typeface="Arial" pitchFamily="34" charset="0"/>
              </a:rPr>
              <a:t>木</a:t>
            </a:r>
            <a:r>
              <a:rPr lang="zh-TW" altLang="en-US" sz="2200" b="1" dirty="0" smtClean="0">
                <a:latin typeface="ＭＳ Ｐゴシック" pitchFamily="50" charset="-128"/>
                <a:ea typeface="ＭＳ Ｐゴシック" pitchFamily="50" charset="-128"/>
                <a:cs typeface="Arial" pitchFamily="34" charset="0"/>
              </a:rPr>
              <a:t>） </a:t>
            </a:r>
            <a:r>
              <a:rPr lang="en-US" altLang="zh-TW" sz="2200" b="1" dirty="0" smtClean="0">
                <a:latin typeface="ＭＳ Ｐゴシック" pitchFamily="50" charset="-128"/>
                <a:ea typeface="ＭＳ Ｐゴシック" pitchFamily="50" charset="-128"/>
                <a:cs typeface="Arial" pitchFamily="34" charset="0"/>
              </a:rPr>
              <a:t>/Thu., Nov. 10  </a:t>
            </a:r>
            <a:r>
              <a:rPr lang="en-US" altLang="ja-JP" sz="2200" b="1" dirty="0" smtClean="0">
                <a:latin typeface="ＭＳ Ｐゴシック" pitchFamily="50" charset="-128"/>
                <a:ea typeface="ＭＳ Ｐゴシック" pitchFamily="50" charset="-128"/>
                <a:cs typeface="Arial" pitchFamily="34" charset="0"/>
              </a:rPr>
              <a:t>15</a:t>
            </a:r>
            <a:r>
              <a:rPr lang="ja-JP" altLang="en-US" sz="2200" b="1" dirty="0" smtClean="0">
                <a:latin typeface="ＭＳ Ｐゴシック" pitchFamily="50" charset="-128"/>
                <a:ea typeface="ＭＳ Ｐゴシック" pitchFamily="50" charset="-128"/>
                <a:cs typeface="Arial" pitchFamily="34" charset="0"/>
              </a:rPr>
              <a:t>：</a:t>
            </a:r>
            <a:r>
              <a:rPr lang="en-US" altLang="ja-JP" sz="2200" b="1" dirty="0" smtClean="0">
                <a:latin typeface="ＭＳ Ｐゴシック" pitchFamily="50" charset="-128"/>
                <a:ea typeface="ＭＳ Ｐゴシック" pitchFamily="50" charset="-128"/>
                <a:cs typeface="Arial" pitchFamily="34" charset="0"/>
              </a:rPr>
              <a:t>00</a:t>
            </a:r>
            <a:r>
              <a:rPr lang="zh-TW" altLang="en-US" sz="2200" b="1" dirty="0" smtClean="0">
                <a:latin typeface="ＭＳ Ｐゴシック" pitchFamily="50" charset="-128"/>
                <a:ea typeface="ＭＳ Ｐゴシック" pitchFamily="50" charset="-128"/>
                <a:cs typeface="Arial" pitchFamily="34" charset="0"/>
              </a:rPr>
              <a:t>～</a:t>
            </a:r>
            <a:r>
              <a:rPr lang="en-US" altLang="ja-JP" sz="2200" b="1" dirty="0" smtClean="0">
                <a:latin typeface="ＭＳ Ｐゴシック" pitchFamily="50" charset="-128"/>
                <a:ea typeface="ＭＳ Ｐゴシック" pitchFamily="50" charset="-128"/>
                <a:cs typeface="Arial" pitchFamily="34" charset="0"/>
              </a:rPr>
              <a:t>16</a:t>
            </a:r>
            <a:r>
              <a:rPr lang="ja-JP" altLang="en-US" sz="2200" b="1" dirty="0" smtClean="0">
                <a:latin typeface="ＭＳ Ｐゴシック" pitchFamily="50" charset="-128"/>
                <a:ea typeface="ＭＳ Ｐゴシック" pitchFamily="50" charset="-128"/>
                <a:cs typeface="Arial" pitchFamily="34" charset="0"/>
              </a:rPr>
              <a:t>：</a:t>
            </a:r>
            <a:r>
              <a:rPr lang="en-US" altLang="ja-JP" sz="2200" b="1" dirty="0" smtClean="0">
                <a:latin typeface="ＭＳ Ｐゴシック" pitchFamily="50" charset="-128"/>
                <a:ea typeface="ＭＳ Ｐゴシック" pitchFamily="50" charset="-128"/>
                <a:cs typeface="Arial" pitchFamily="34" charset="0"/>
              </a:rPr>
              <a:t>00</a:t>
            </a:r>
          </a:p>
          <a:p>
            <a:r>
              <a:rPr kumimoji="1" lang="ja-JP" altLang="en-US" sz="2200" b="1" dirty="0" smtClean="0">
                <a:latin typeface="+mj-ea"/>
                <a:ea typeface="+mj-ea"/>
                <a:cs typeface="Arial" pitchFamily="34" charset="0"/>
              </a:rPr>
              <a:t>会場</a:t>
            </a:r>
            <a:r>
              <a:rPr lang="ja-JP" altLang="en-US" sz="2200" b="1" dirty="0" smtClean="0">
                <a:latin typeface="+mj-ea"/>
                <a:ea typeface="+mj-ea"/>
                <a:cs typeface="Arial" pitchFamily="34" charset="0"/>
              </a:rPr>
              <a:t>： 大セミナー室</a:t>
            </a:r>
            <a:r>
              <a:rPr lang="en-US" altLang="ja-JP" sz="2200" b="1" dirty="0" smtClean="0">
                <a:latin typeface="+mj-ea"/>
                <a:ea typeface="+mj-ea"/>
                <a:cs typeface="Arial" pitchFamily="34" charset="0"/>
              </a:rPr>
              <a:t>/ Large Seminar Room</a:t>
            </a:r>
            <a:endParaRPr kumimoji="1" lang="ja-JP" altLang="en-US" sz="2200" b="1" dirty="0">
              <a:latin typeface="+mj-ea"/>
              <a:ea typeface="+mj-ea"/>
              <a:cs typeface="Arial" pitchFamily="34" charset="0"/>
            </a:endParaRPr>
          </a:p>
        </p:txBody>
      </p:sp>
      <p:sp>
        <p:nvSpPr>
          <p:cNvPr id="3"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1. Asada N, </a:t>
            </a:r>
            <a:r>
              <a:rPr kumimoji="1" lang="en-US" altLang="ja-JP" sz="900" b="0" i="1" u="sng" strike="noStrike" cap="none" normalizeH="0" baseline="0" smtClean="0">
                <a:ln>
                  <a:noFill/>
                </a:ln>
                <a:solidFill>
                  <a:schemeClr val="tx1"/>
                </a:solidFill>
                <a:effectLst/>
                <a:latin typeface="Arial" pitchFamily="34" charset="0"/>
                <a:ea typeface="ＭＳ 明朝" pitchFamily="17" charset="-128"/>
                <a:cs typeface="Arial" pitchFamily="34" charset="0"/>
              </a:rPr>
              <a:t>*</a:t>
            </a:r>
            <a:r>
              <a:rPr kumimoji="1" lang="en-US" altLang="ja-JP" sz="900" b="1" i="1" u="sng" strike="noStrike" cap="none" normalizeH="0" baseline="0" smtClean="0">
                <a:ln>
                  <a:noFill/>
                </a:ln>
                <a:solidFill>
                  <a:schemeClr val="tx1"/>
                </a:solidFill>
                <a:effectLst/>
                <a:latin typeface="Arial" pitchFamily="34" charset="0"/>
                <a:ea typeface="ＭＳ 明朝" pitchFamily="17" charset="-128"/>
                <a:cs typeface="Arial" pitchFamily="34" charset="0"/>
              </a:rPr>
              <a:t>Katayama Y</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Sato M, Minagawa K, Wakahashi K, Kawano H, Kawano Y, Sada A, Ikeda K, Matsui T, Tanimoto M. </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hlinkClick r:id="rId4"/>
              </a:rPr>
              <a:t>Matrix-embedded osteocytes regulate mobilization of hematopoietic stem/progenitor cells.</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a:t>
            </a:r>
            <a:r>
              <a:rPr kumimoji="1" lang="en-US" altLang="ja-JP" sz="900" b="1" i="1" u="none" strike="noStrike" cap="none" normalizeH="0" baseline="0" smtClean="0">
                <a:ln>
                  <a:noFill/>
                </a:ln>
                <a:solidFill>
                  <a:schemeClr val="tx1"/>
                </a:solidFill>
                <a:effectLst/>
                <a:latin typeface="Arial" pitchFamily="34" charset="0"/>
                <a:ea typeface="ＭＳ 明朝" pitchFamily="17" charset="-128"/>
                <a:cs typeface="Arial" pitchFamily="34" charset="0"/>
              </a:rPr>
              <a:t>Cell Stem Cell</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12: 737-747, 2013.</a:t>
            </a:r>
            <a:endParaRPr kumimoji="1" lang="en-US" altLang="ja-JP" sz="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3"/>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2. Sato M, Asada N, Kawano Y, Wakahashi K, Minagawa K, Kawano H, Sada A, Ikeda K, Matsui T, </a:t>
            </a:r>
            <a:r>
              <a:rPr kumimoji="1" lang="en-US" altLang="ja-JP" sz="900" b="0" i="1" u="sng" strike="noStrike" cap="none" normalizeH="0" baseline="0" smtClean="0">
                <a:ln>
                  <a:noFill/>
                </a:ln>
                <a:solidFill>
                  <a:schemeClr val="tx1"/>
                </a:solidFill>
                <a:effectLst/>
                <a:latin typeface="Arial" pitchFamily="34" charset="0"/>
                <a:ea typeface="ＭＳ 明朝" pitchFamily="17" charset="-128"/>
                <a:cs typeface="Arial" pitchFamily="34" charset="0"/>
              </a:rPr>
              <a:t>*</a:t>
            </a:r>
            <a:r>
              <a:rPr kumimoji="1" lang="en-US" altLang="ja-JP" sz="900" b="1" i="1" u="sng" strike="noStrike" cap="none" normalizeH="0" baseline="0" smtClean="0">
                <a:ln>
                  <a:noFill/>
                </a:ln>
                <a:solidFill>
                  <a:schemeClr val="tx1"/>
                </a:solidFill>
                <a:effectLst/>
                <a:latin typeface="Arial" pitchFamily="34" charset="0"/>
                <a:ea typeface="ＭＳ 明朝" pitchFamily="17" charset="-128"/>
                <a:cs typeface="Arial" pitchFamily="34" charset="0"/>
              </a:rPr>
              <a:t>Katayama Y</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hlinkClick r:id="rId5"/>
              </a:rPr>
              <a:t>Osteocytes regulate primary lymphoid organs and fat metabolism.</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a:t>
            </a:r>
            <a:r>
              <a:rPr kumimoji="1" lang="en-US" altLang="ja-JP" sz="900" b="1" i="1" u="none" strike="noStrike" cap="none" normalizeH="0" baseline="0" smtClean="0">
                <a:ln>
                  <a:noFill/>
                </a:ln>
                <a:solidFill>
                  <a:schemeClr val="tx1"/>
                </a:solidFill>
                <a:effectLst/>
                <a:latin typeface="Arial" pitchFamily="34" charset="0"/>
                <a:ea typeface="ＭＳ 明朝" pitchFamily="17" charset="-128"/>
                <a:cs typeface="Arial" pitchFamily="34" charset="0"/>
              </a:rPr>
              <a:t>Cell Metabolism</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18: 749-758, 2013. </a:t>
            </a:r>
            <a:endParaRPr kumimoji="1" lang="en-US" altLang="ja-JP" sz="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3. </a:t>
            </a:r>
            <a:r>
              <a:rPr kumimoji="1" lang="en-US" altLang="ja-JP" sz="900" b="1" i="1" u="sng" strike="noStrike" cap="none" normalizeH="0" baseline="0" smtClean="0">
                <a:ln>
                  <a:noFill/>
                </a:ln>
                <a:solidFill>
                  <a:schemeClr val="tx1"/>
                </a:solidFill>
                <a:effectLst/>
                <a:latin typeface="Arial" pitchFamily="34" charset="0"/>
                <a:ea typeface="ＭＳ 明朝" pitchFamily="17" charset="-128"/>
                <a:cs typeface="Arial" pitchFamily="34" charset="0"/>
              </a:rPr>
              <a:t>Katayama Y</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Battista M, Kao WM, Hidalgo A, Peired AJ, Thomas SA, *Frenette PS. Signals from the sympathetic nervous system regulate hematopoietic stem cell egress from bone marrow. </a:t>
            </a:r>
            <a:r>
              <a:rPr kumimoji="1" lang="en-US" altLang="ja-JP" sz="900" b="1" i="1" u="none" strike="noStrike" cap="none" normalizeH="0" baseline="0" smtClean="0">
                <a:ln>
                  <a:noFill/>
                </a:ln>
                <a:solidFill>
                  <a:schemeClr val="tx1"/>
                </a:solidFill>
                <a:effectLst/>
                <a:latin typeface="Arial" pitchFamily="34" charset="0"/>
                <a:ea typeface="ＭＳ 明朝" pitchFamily="17" charset="-128"/>
                <a:cs typeface="Arial" pitchFamily="34" charset="0"/>
              </a:rPr>
              <a:t>Cell</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124: 407-421, 2006.</a:t>
            </a:r>
            <a:endParaRPr kumimoji="1" lang="en-US" altLang="ja-JP" sz="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4. </a:t>
            </a:r>
            <a:r>
              <a:rPr kumimoji="1" lang="en-US" altLang="ja-JP" sz="900" b="1" i="1" u="sng" strike="noStrike" cap="none" normalizeH="0" baseline="0" smtClean="0">
                <a:ln>
                  <a:noFill/>
                </a:ln>
                <a:solidFill>
                  <a:schemeClr val="tx1"/>
                </a:solidFill>
                <a:effectLst/>
                <a:latin typeface="Arial" pitchFamily="34" charset="0"/>
                <a:ea typeface="ＭＳ 明朝" pitchFamily="17" charset="-128"/>
                <a:cs typeface="Arial" pitchFamily="34" charset="0"/>
              </a:rPr>
              <a:t>Katayama Y</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*Frenette PS. Galactocerebrosides are required postnatally for stromal -dependent bone marrow lymphopoiesis. </a:t>
            </a:r>
            <a:r>
              <a:rPr kumimoji="1" lang="en-US" altLang="ja-JP" sz="900" b="1" i="1" u="none" strike="noStrike" cap="none" normalizeH="0" baseline="0" smtClean="0">
                <a:ln>
                  <a:noFill/>
                </a:ln>
                <a:solidFill>
                  <a:schemeClr val="tx1"/>
                </a:solidFill>
                <a:effectLst/>
                <a:latin typeface="Arial" pitchFamily="34" charset="0"/>
                <a:ea typeface="ＭＳ 明朝" pitchFamily="17" charset="-128"/>
                <a:cs typeface="Arial" pitchFamily="34" charset="0"/>
              </a:rPr>
              <a:t>Immunity</a:t>
            </a: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 18: 789-800, 2003.</a:t>
            </a:r>
            <a:endParaRPr kumimoji="1" lang="en-US" altLang="ja-JP" sz="4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Arial" pitchFamily="34" charset="0"/>
                <a:ea typeface="ＭＳ 明朝" pitchFamily="17" charset="-128"/>
                <a:cs typeface="Arial" pitchFamily="34" charset="0"/>
              </a:rPr>
              <a:t>(*corresponding author)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0426" y="179512"/>
            <a:ext cx="6552728" cy="5909310"/>
          </a:xfrm>
          <a:prstGeom prst="rect">
            <a:avLst/>
          </a:prstGeom>
          <a:noFill/>
          <a:ln>
            <a:solidFill>
              <a:schemeClr val="bg1">
                <a:lumMod val="50000"/>
              </a:schemeClr>
            </a:solidFill>
          </a:ln>
        </p:spPr>
        <p:txBody>
          <a:bodyPr wrap="square" rtlCol="0">
            <a:spAutoFit/>
          </a:bodyPr>
          <a:lstStyle/>
          <a:p>
            <a:r>
              <a:rPr lang="en-US" altLang="ja-JP" sz="1400" dirty="0" smtClean="0">
                <a:latin typeface="Arial" pitchFamily="34" charset="0"/>
                <a:cs typeface="Arial" pitchFamily="34" charset="0"/>
              </a:rPr>
              <a:t>【</a:t>
            </a:r>
            <a:r>
              <a:rPr lang="ja-JP" altLang="en-US" sz="1400" dirty="0">
                <a:latin typeface="Arial" pitchFamily="34" charset="0"/>
                <a:cs typeface="Arial" pitchFamily="34" charset="0"/>
              </a:rPr>
              <a:t>参考論文</a:t>
            </a:r>
            <a:r>
              <a:rPr lang="en-US" altLang="ja-JP" sz="1400" dirty="0" smtClean="0">
                <a:latin typeface="Arial" pitchFamily="34" charset="0"/>
                <a:cs typeface="Arial" pitchFamily="34" charset="0"/>
              </a:rPr>
              <a:t>】</a:t>
            </a:r>
          </a:p>
          <a:p>
            <a:r>
              <a:rPr lang="en-US" altLang="ja-JP" sz="1400" dirty="0"/>
              <a:t>1. Asada N, </a:t>
            </a:r>
            <a:r>
              <a:rPr lang="en-US" altLang="ja-JP" sz="1400" i="1" u="sng" dirty="0"/>
              <a:t>*</a:t>
            </a:r>
            <a:r>
              <a:rPr lang="en-US" altLang="ja-JP" sz="1400" b="1" i="1" u="sng" dirty="0"/>
              <a:t>Katayama Y</a:t>
            </a:r>
            <a:r>
              <a:rPr lang="en-US" altLang="ja-JP" sz="1400" dirty="0"/>
              <a:t>, Sato M, </a:t>
            </a:r>
            <a:r>
              <a:rPr lang="en-US" altLang="ja-JP" sz="1400" dirty="0" err="1"/>
              <a:t>Minagawa</a:t>
            </a:r>
            <a:r>
              <a:rPr lang="en-US" altLang="ja-JP" sz="1400" dirty="0"/>
              <a:t> K, </a:t>
            </a:r>
            <a:r>
              <a:rPr lang="en-US" altLang="ja-JP" sz="1400" dirty="0" err="1"/>
              <a:t>Wakahashi</a:t>
            </a:r>
            <a:r>
              <a:rPr lang="en-US" altLang="ja-JP" sz="1400" dirty="0"/>
              <a:t> K, Kawano H, Kawano Y, </a:t>
            </a:r>
            <a:r>
              <a:rPr lang="en-US" altLang="ja-JP" sz="1400" dirty="0" err="1"/>
              <a:t>Sada</a:t>
            </a:r>
            <a:r>
              <a:rPr lang="en-US" altLang="ja-JP" sz="1400" dirty="0"/>
              <a:t> A, Ikeda K, Matsui T, </a:t>
            </a:r>
            <a:r>
              <a:rPr lang="en-US" altLang="ja-JP" sz="1400" dirty="0" err="1"/>
              <a:t>Tanimoto</a:t>
            </a:r>
            <a:r>
              <a:rPr lang="en-US" altLang="ja-JP" sz="1400" dirty="0"/>
              <a:t> M. Matrix-embedded osteocytes regulate mobilization of hematopoietic stem/progenitor cells. </a:t>
            </a:r>
            <a:r>
              <a:rPr lang="en-US" altLang="ja-JP" sz="1400" b="1" i="1" dirty="0" smtClean="0"/>
              <a:t>Cell </a:t>
            </a:r>
            <a:r>
              <a:rPr lang="en-US" altLang="ja-JP" sz="1400" b="1" i="1" dirty="0"/>
              <a:t>Stem Cell</a:t>
            </a:r>
            <a:r>
              <a:rPr lang="en-US" altLang="ja-JP" sz="1400" dirty="0"/>
              <a:t> 12: 737-747, 2013.</a:t>
            </a:r>
            <a:endParaRPr lang="ja-JP" altLang="ja-JP" sz="1400" dirty="0"/>
          </a:p>
          <a:p>
            <a:r>
              <a:rPr lang="en-US" altLang="ja-JP" sz="1400" dirty="0"/>
              <a:t>2. Sato M, Asada N, Kawano Y, </a:t>
            </a:r>
            <a:r>
              <a:rPr lang="en-US" altLang="ja-JP" sz="1400" dirty="0" err="1"/>
              <a:t>Wakahashi</a:t>
            </a:r>
            <a:r>
              <a:rPr lang="en-US" altLang="ja-JP" sz="1400" dirty="0"/>
              <a:t> K, </a:t>
            </a:r>
            <a:r>
              <a:rPr lang="en-US" altLang="ja-JP" sz="1400" dirty="0" err="1"/>
              <a:t>Minagawa</a:t>
            </a:r>
            <a:r>
              <a:rPr lang="en-US" altLang="ja-JP" sz="1400" dirty="0"/>
              <a:t> K, Kawano H, </a:t>
            </a:r>
            <a:r>
              <a:rPr lang="en-US" altLang="ja-JP" sz="1400" dirty="0" err="1"/>
              <a:t>Sada</a:t>
            </a:r>
            <a:r>
              <a:rPr lang="en-US" altLang="ja-JP" sz="1400" dirty="0"/>
              <a:t> A, Ikeda K, Matsui T, </a:t>
            </a:r>
            <a:r>
              <a:rPr lang="en-US" altLang="ja-JP" sz="1400" i="1" u="sng" dirty="0"/>
              <a:t>*</a:t>
            </a:r>
            <a:r>
              <a:rPr lang="en-US" altLang="ja-JP" sz="1400" b="1" i="1" u="sng" dirty="0"/>
              <a:t>Katayama Y</a:t>
            </a:r>
            <a:r>
              <a:rPr lang="en-US" altLang="ja-JP" sz="1400" dirty="0"/>
              <a:t>. </a:t>
            </a:r>
            <a:r>
              <a:rPr lang="en-US" altLang="ja-JP" sz="1400" dirty="0" smtClean="0"/>
              <a:t>Osteocytes </a:t>
            </a:r>
            <a:r>
              <a:rPr lang="en-US" altLang="ja-JP" sz="1400" dirty="0"/>
              <a:t>regulate primary lymphoid organs and fat metabolism. </a:t>
            </a:r>
            <a:r>
              <a:rPr lang="en-US" altLang="ja-JP" sz="1400" b="1" i="1" dirty="0" smtClean="0"/>
              <a:t>Cell </a:t>
            </a:r>
            <a:r>
              <a:rPr lang="en-US" altLang="ja-JP" sz="1400" b="1" i="1" dirty="0"/>
              <a:t>Metabolism</a:t>
            </a:r>
            <a:r>
              <a:rPr lang="en-US" altLang="ja-JP" sz="1400" dirty="0"/>
              <a:t> 18: 749-758, 2013. </a:t>
            </a:r>
            <a:endParaRPr lang="ja-JP" altLang="ja-JP" sz="1400" dirty="0"/>
          </a:p>
          <a:p>
            <a:r>
              <a:rPr lang="en-US" altLang="ja-JP" sz="1400" dirty="0"/>
              <a:t>3. </a:t>
            </a:r>
            <a:r>
              <a:rPr lang="en-US" altLang="ja-JP" sz="1400" b="1" i="1" u="sng" dirty="0"/>
              <a:t>Katayama Y</a:t>
            </a:r>
            <a:r>
              <a:rPr lang="en-US" altLang="ja-JP" sz="1400" dirty="0"/>
              <a:t>, Battista M, Kao WM, Hidalgo A, </a:t>
            </a:r>
            <a:r>
              <a:rPr lang="en-US" altLang="ja-JP" sz="1400" dirty="0" err="1"/>
              <a:t>Peired</a:t>
            </a:r>
            <a:r>
              <a:rPr lang="en-US" altLang="ja-JP" sz="1400" dirty="0"/>
              <a:t> AJ, Thomas SA, *</a:t>
            </a:r>
            <a:r>
              <a:rPr lang="en-US" altLang="ja-JP" sz="1400" dirty="0" err="1"/>
              <a:t>Frenette</a:t>
            </a:r>
            <a:r>
              <a:rPr lang="en-US" altLang="ja-JP" sz="1400" dirty="0"/>
              <a:t> PS. Signals from the sympathetic nervous system regulate hematopoietic stem cell egress from bone marrow. </a:t>
            </a:r>
            <a:r>
              <a:rPr lang="en-US" altLang="ja-JP" sz="1400" b="1" i="1" dirty="0"/>
              <a:t>Cell</a:t>
            </a:r>
            <a:r>
              <a:rPr lang="en-US" altLang="ja-JP" sz="1400" dirty="0"/>
              <a:t> 124: 407-421, 2006.</a:t>
            </a:r>
            <a:endParaRPr lang="ja-JP" altLang="ja-JP" sz="1400" dirty="0"/>
          </a:p>
          <a:p>
            <a:r>
              <a:rPr lang="en-US" altLang="ja-JP" sz="1400" dirty="0"/>
              <a:t>4. </a:t>
            </a:r>
            <a:r>
              <a:rPr lang="en-US" altLang="ja-JP" sz="1400" b="1" i="1" u="sng" dirty="0"/>
              <a:t>Katayama Y</a:t>
            </a:r>
            <a:r>
              <a:rPr lang="en-US" altLang="ja-JP" sz="1400" dirty="0"/>
              <a:t>, *</a:t>
            </a:r>
            <a:r>
              <a:rPr lang="en-US" altLang="ja-JP" sz="1400" dirty="0" err="1"/>
              <a:t>Frenette</a:t>
            </a:r>
            <a:r>
              <a:rPr lang="en-US" altLang="ja-JP" sz="1400" dirty="0"/>
              <a:t> PS. </a:t>
            </a:r>
            <a:r>
              <a:rPr lang="en-US" altLang="ja-JP" sz="1400" dirty="0" err="1"/>
              <a:t>Galactocerebrosides</a:t>
            </a:r>
            <a:r>
              <a:rPr lang="en-US" altLang="ja-JP" sz="1400" dirty="0"/>
              <a:t> are required postnatally for stromal -dependent bone marrow </a:t>
            </a:r>
            <a:r>
              <a:rPr lang="en-US" altLang="ja-JP" sz="1400" dirty="0" err="1"/>
              <a:t>lymphopoiesis</a:t>
            </a:r>
            <a:r>
              <a:rPr lang="en-US" altLang="ja-JP" sz="1400" dirty="0"/>
              <a:t>. </a:t>
            </a:r>
            <a:r>
              <a:rPr lang="en-US" altLang="ja-JP" sz="1400" b="1" i="1" dirty="0"/>
              <a:t>Immunity</a:t>
            </a:r>
            <a:r>
              <a:rPr lang="en-US" altLang="ja-JP" sz="1400" dirty="0"/>
              <a:t> 18: 789-800, 2003.</a:t>
            </a:r>
            <a:endParaRPr lang="ja-JP" altLang="ja-JP" sz="1400" dirty="0"/>
          </a:p>
          <a:p>
            <a:r>
              <a:rPr lang="en-US" altLang="ja-JP" sz="1400" dirty="0"/>
              <a:t>(*corresponding author)</a:t>
            </a:r>
            <a:endParaRPr lang="ja-JP" altLang="ja-JP" sz="1400" dirty="0"/>
          </a:p>
          <a:p>
            <a:endParaRPr lang="en-US" altLang="ja-JP" sz="1400" dirty="0" smtClean="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a:p>
            <a:endParaRPr lang="en-US" altLang="ja-JP" sz="1400" dirty="0">
              <a:latin typeface="Arial" pitchFamily="34" charset="0"/>
              <a:cs typeface="Arial" pitchFamily="34" charset="0"/>
            </a:endParaRPr>
          </a:p>
          <a:p>
            <a:endParaRPr lang="en-US" altLang="ja-JP" sz="1400" dirty="0" smtClean="0">
              <a:latin typeface="Arial" pitchFamily="34" charset="0"/>
              <a:cs typeface="Arial" pitchFamily="34" charset="0"/>
            </a:endParaRPr>
          </a:p>
        </p:txBody>
      </p:sp>
      <p:pic>
        <p:nvPicPr>
          <p:cNvPr id="3" name="図 2"/>
          <p:cNvPicPr/>
          <p:nvPr/>
        </p:nvPicPr>
        <p:blipFill>
          <a:blip r:embed="rId2" cstate="print">
            <a:extLst>
              <a:ext uri="{28A0092B-C50C-407E-A947-70E740481C1C}">
                <a14:useLocalDpi xmlns:a14="http://schemas.microsoft.com/office/drawing/2010/main" val="0"/>
              </a:ext>
            </a:extLst>
          </a:blip>
          <a:stretch>
            <a:fillRect/>
          </a:stretch>
        </p:blipFill>
        <p:spPr>
          <a:xfrm>
            <a:off x="1412776" y="3114744"/>
            <a:ext cx="4032448" cy="2681391"/>
          </a:xfrm>
          <a:prstGeom prst="rect">
            <a:avLst/>
          </a:prstGeom>
        </p:spPr>
      </p:pic>
    </p:spTree>
    <p:extLst>
      <p:ext uri="{BB962C8B-B14F-4D97-AF65-F5344CB8AC3E}">
        <p14:creationId xmlns:p14="http://schemas.microsoft.com/office/powerpoint/2010/main" val="34753077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413</Words>
  <Application>Microsoft Office PowerPoint</Application>
  <PresentationFormat>画面に合わせる (4:3)</PresentationFormat>
  <Paragraphs>35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YOKOTA</dc:creator>
  <cp:lastModifiedBy>tomoko-takigawa</cp:lastModifiedBy>
  <cp:revision>111</cp:revision>
  <cp:lastPrinted>2016-09-28T06:35:37Z</cp:lastPrinted>
  <dcterms:created xsi:type="dcterms:W3CDTF">2011-05-24T01:49:28Z</dcterms:created>
  <dcterms:modified xsi:type="dcterms:W3CDTF">2016-09-28T06:44:00Z</dcterms:modified>
</cp:coreProperties>
</file>